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01" r:id="rId2"/>
    <p:sldId id="311" r:id="rId3"/>
    <p:sldId id="310" r:id="rId4"/>
    <p:sldId id="309" r:id="rId5"/>
    <p:sldId id="304" r:id="rId6"/>
    <p:sldId id="305" r:id="rId7"/>
    <p:sldId id="290" r:id="rId8"/>
    <p:sldId id="306" r:id="rId9"/>
    <p:sldId id="307" r:id="rId10"/>
    <p:sldId id="262" r:id="rId11"/>
    <p:sldId id="263" r:id="rId12"/>
    <p:sldId id="260" r:id="rId13"/>
    <p:sldId id="289" r:id="rId14"/>
    <p:sldId id="259" r:id="rId15"/>
    <p:sldId id="257" r:id="rId16"/>
    <p:sldId id="265" r:id="rId17"/>
    <p:sldId id="264" r:id="rId18"/>
    <p:sldId id="293" r:id="rId19"/>
    <p:sldId id="270" r:id="rId20"/>
    <p:sldId id="271" r:id="rId21"/>
    <p:sldId id="275" r:id="rId22"/>
    <p:sldId id="272" r:id="rId23"/>
    <p:sldId id="292" r:id="rId24"/>
    <p:sldId id="274" r:id="rId25"/>
    <p:sldId id="273" r:id="rId26"/>
    <p:sldId id="276" r:id="rId27"/>
    <p:sldId id="295" r:id="rId28"/>
    <p:sldId id="277" r:id="rId29"/>
    <p:sldId id="282" r:id="rId30"/>
    <p:sldId id="280" r:id="rId31"/>
    <p:sldId id="281" r:id="rId32"/>
    <p:sldId id="283" r:id="rId33"/>
    <p:sldId id="284" r:id="rId34"/>
    <p:sldId id="285" r:id="rId35"/>
    <p:sldId id="286" r:id="rId36"/>
    <p:sldId id="297" r:id="rId37"/>
    <p:sldId id="298" r:id="rId38"/>
    <p:sldId id="299" r:id="rId39"/>
    <p:sldId id="308" r:id="rId40"/>
    <p:sldId id="278" r:id="rId41"/>
    <p:sldId id="287" r:id="rId42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613" autoAdjust="0"/>
  </p:normalViewPr>
  <p:slideViewPr>
    <p:cSldViewPr>
      <p:cViewPr>
        <p:scale>
          <a:sx n="80" d="100"/>
          <a:sy n="80" d="100"/>
        </p:scale>
        <p:origin x="-86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78" tIns="46239" rIns="92478" bIns="46239" numCol="1" anchor="t" anchorCtr="0" compatLnSpc="1">
            <a:prstTxWarp prst="textNoShape">
              <a:avLst/>
            </a:prstTxWarp>
          </a:bodyPr>
          <a:lstStyle>
            <a:lvl1pPr defTabSz="901700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35413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78" tIns="46239" rIns="92478" bIns="46239" numCol="1" anchor="t" anchorCtr="0" compatLnSpc="1">
            <a:prstTxWarp prst="textNoShape">
              <a:avLst/>
            </a:prstTxWarp>
          </a:bodyPr>
          <a:lstStyle>
            <a:lvl1pPr algn="r" defTabSz="901700">
              <a:defRPr sz="1200"/>
            </a:lvl1pPr>
          </a:lstStyle>
          <a:p>
            <a:fld id="{4029FC20-042E-4E1F-A5F8-B604D121036B}" type="datetimeFigureOut">
              <a:rPr lang="en-US"/>
              <a:pPr/>
              <a:t>5/7/2010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8037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53" tIns="46877" rIns="93753" bIns="4687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95325" y="4387850"/>
            <a:ext cx="5559425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78" tIns="46239" rIns="92478" bIns="462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77252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78" tIns="46239" rIns="92478" bIns="46239" numCol="1" anchor="b" anchorCtr="0" compatLnSpc="1">
            <a:prstTxWarp prst="textNoShape">
              <a:avLst/>
            </a:prstTxWarp>
          </a:bodyPr>
          <a:lstStyle>
            <a:lvl1pPr defTabSz="901700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35413" y="877252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78" tIns="46239" rIns="92478" bIns="46239" numCol="1" anchor="b" anchorCtr="0" compatLnSpc="1">
            <a:prstTxWarp prst="textNoShape">
              <a:avLst/>
            </a:prstTxWarp>
          </a:bodyPr>
          <a:lstStyle>
            <a:lvl1pPr algn="r" defTabSz="901700">
              <a:defRPr sz="1200"/>
            </a:lvl1pPr>
          </a:lstStyle>
          <a:p>
            <a:fld id="{812A0BEE-C539-4298-8A17-EE6E34AE3E3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Open Map</a:t>
            </a:r>
          </a:p>
          <a:p>
            <a:pPr>
              <a:spcBef>
                <a:spcPct val="0"/>
              </a:spcBef>
            </a:pPr>
            <a:r>
              <a:rPr lang="en-US" smtClean="0"/>
              <a:t>Click Find</a:t>
            </a:r>
          </a:p>
          <a:p>
            <a:pPr>
              <a:spcBef>
                <a:spcPct val="0"/>
              </a:spcBef>
            </a:pPr>
            <a:r>
              <a:rPr lang="en-US" smtClean="0"/>
              <a:t>Select “Section.”</a:t>
            </a:r>
          </a:p>
          <a:p>
            <a:pPr>
              <a:spcBef>
                <a:spcPct val="0"/>
              </a:spcBef>
            </a:pPr>
            <a:r>
              <a:rPr lang="en-US" smtClean="0"/>
              <a:t>Enter “PD.014895005”</a:t>
            </a:r>
          </a:p>
          <a:p>
            <a:pPr>
              <a:spcBef>
                <a:spcPct val="0"/>
              </a:spcBef>
            </a:pPr>
            <a:r>
              <a:rPr lang="en-US" smtClean="0"/>
              <a:t>Click Zoom level 5</a:t>
            </a:r>
          </a:p>
          <a:p>
            <a:pPr>
              <a:spcBef>
                <a:spcPct val="0"/>
              </a:spcBef>
            </a:pPr>
            <a:r>
              <a:rPr lang="en-US" smtClean="0"/>
              <a:t>Click “Action,” “List Downstream Members.”</a:t>
            </a:r>
          </a:p>
          <a:p>
            <a:pPr>
              <a:spcBef>
                <a:spcPct val="0"/>
              </a:spcBef>
            </a:pPr>
            <a:r>
              <a:rPr lang="en-US" smtClean="0"/>
              <a:t>Click “Close”</a:t>
            </a:r>
          </a:p>
          <a:p>
            <a:pPr>
              <a:spcBef>
                <a:spcPct val="0"/>
              </a:spcBef>
            </a:pPr>
            <a:r>
              <a:rPr lang="en-US" smtClean="0"/>
              <a:t>Click “Action”</a:t>
            </a:r>
          </a:p>
          <a:p>
            <a:pPr>
              <a:spcBef>
                <a:spcPct val="0"/>
              </a:spcBef>
            </a:pPr>
            <a:r>
              <a:rPr lang="en-US" smtClean="0"/>
              <a:t>Click “Ping downline Members.”</a:t>
            </a:r>
          </a:p>
          <a:p>
            <a:pPr>
              <a:spcBef>
                <a:spcPct val="0"/>
              </a:spcBef>
            </a:pPr>
            <a:r>
              <a:rPr lang="en-US" smtClean="0"/>
              <a:t>Click “Yes”</a:t>
            </a:r>
          </a:p>
          <a:p>
            <a:pPr>
              <a:spcBef>
                <a:spcPct val="0"/>
              </a:spcBef>
            </a:pPr>
            <a:r>
              <a:rPr lang="en-US" smtClean="0"/>
              <a:t>Click “Ok”</a:t>
            </a:r>
          </a:p>
          <a:p>
            <a:pPr>
              <a:spcBef>
                <a:spcPct val="0"/>
              </a:spcBef>
            </a:pPr>
            <a:r>
              <a:rPr lang="en-US" smtClean="0"/>
              <a:t>Minimize map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878EA-7599-4575-B16A-0353EA08EE35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0E8AB3-0D1F-4749-8FA4-A2E3767F3C19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4EBC6A-3465-429E-8E57-9345CD79967F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32E157-79C4-4A36-AC1A-55E82E993C9A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CEA22B-EA51-467C-8597-026CEE3E8F8C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F64ED-A776-4130-83CA-8068AECDB0E2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073675-1516-4675-9BDF-09FAC3BE513F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81AF84-1A71-46B0-BA60-6D84C84CA619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093D1C-311A-48CF-A8D8-CCB3174B2787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AD7E2F-57E7-4DA1-A440-965E56AC9780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EB1A20-4684-4B7C-B2A2-B1B37A439428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Live demo of submitting a PROASYS ping job from Intranet web page.</a:t>
            </a:r>
          </a:p>
          <a:p>
            <a:pPr>
              <a:spcBef>
                <a:spcPct val="0"/>
              </a:spcBef>
            </a:pPr>
            <a:r>
              <a:rPr lang="en-US" smtClean="0"/>
              <a:t>Open Intranet</a:t>
            </a:r>
          </a:p>
          <a:p>
            <a:pPr>
              <a:spcBef>
                <a:spcPct val="0"/>
              </a:spcBef>
            </a:pPr>
            <a:r>
              <a:rPr lang="en-US" smtClean="0"/>
              <a:t>NNECDAS</a:t>
            </a:r>
          </a:p>
          <a:p>
            <a:pPr>
              <a:spcBef>
                <a:spcPct val="0"/>
              </a:spcBef>
            </a:pPr>
            <a:r>
              <a:rPr lang="en-US" smtClean="0"/>
              <a:t>AMR</a:t>
            </a:r>
          </a:p>
          <a:p>
            <a:pPr>
              <a:spcBef>
                <a:spcPct val="0"/>
              </a:spcBef>
            </a:pPr>
            <a:r>
              <a:rPr lang="en-US" smtClean="0"/>
              <a:t>PROasys Ping</a:t>
            </a:r>
          </a:p>
          <a:p>
            <a:pPr>
              <a:spcBef>
                <a:spcPct val="0"/>
              </a:spcBef>
            </a:pPr>
            <a:r>
              <a:rPr lang="en-US" smtClean="0"/>
              <a:t>Select “Voltage”</a:t>
            </a:r>
          </a:p>
          <a:p>
            <a:pPr>
              <a:spcBef>
                <a:spcPct val="0"/>
              </a:spcBef>
            </a:pPr>
            <a:r>
              <a:rPr lang="en-US" smtClean="0"/>
              <a:t>Pick Oak Grove – Tetotum</a:t>
            </a:r>
          </a:p>
          <a:p>
            <a:pPr>
              <a:spcBef>
                <a:spcPct val="0"/>
              </a:spcBef>
            </a:pPr>
            <a:r>
              <a:rPr lang="en-US" smtClean="0"/>
              <a:t>Minimize Page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ADDCE1-218D-449E-9FBA-7C06B50ED5F4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AE54BC-AB70-4D25-9D78-1E2D761A07EB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71CA7-7E42-4452-B6F0-AEF8622A4966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3D189D-F95D-4087-AB18-D4E4318EAC12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A15D1-C07F-40CD-9974-C8AEA56FAF31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FEBF21-7E3A-453C-AB4B-BAD2AF8CD53B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DE260F-3759-40B4-BE4E-85B068A74030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EF894-A5D2-4FF0-92ED-EA1576468F7D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4F8765-7865-43FD-AA89-9B13CB027D44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FEB295-84E6-4FBE-9C3D-A40FAE9B8209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A76CBC-7AF4-4E08-AF9A-57DFD3974ABD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Open PROasys</a:t>
            </a:r>
          </a:p>
          <a:p>
            <a:pPr>
              <a:spcBef>
                <a:spcPct val="0"/>
              </a:spcBef>
            </a:pPr>
            <a:r>
              <a:rPr lang="en-US" smtClean="0"/>
              <a:t>Click “File”</a:t>
            </a:r>
          </a:p>
          <a:p>
            <a:pPr>
              <a:spcBef>
                <a:spcPct val="0"/>
              </a:spcBef>
            </a:pPr>
            <a:r>
              <a:rPr lang="en-US" smtClean="0"/>
              <a:t>Select “Open Outage Event.”</a:t>
            </a:r>
          </a:p>
          <a:p>
            <a:pPr>
              <a:spcBef>
                <a:spcPct val="0"/>
              </a:spcBef>
            </a:pPr>
            <a:r>
              <a:rPr lang="en-US" smtClean="0"/>
              <a:t>Show jobs running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5A4766-2A9D-44A9-92E4-8B64AE37A0EE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Intranet</a:t>
            </a:r>
          </a:p>
          <a:p>
            <a:pPr>
              <a:spcBef>
                <a:spcPct val="0"/>
              </a:spcBef>
            </a:pPr>
            <a:r>
              <a:rPr lang="en-US" smtClean="0"/>
              <a:t>NNECDAS</a:t>
            </a:r>
          </a:p>
          <a:p>
            <a:pPr>
              <a:spcBef>
                <a:spcPct val="0"/>
              </a:spcBef>
            </a:pPr>
            <a:r>
              <a:rPr lang="en-US" smtClean="0"/>
              <a:t>AMR</a:t>
            </a:r>
          </a:p>
          <a:p>
            <a:pPr>
              <a:spcBef>
                <a:spcPct val="0"/>
              </a:spcBef>
            </a:pPr>
            <a:r>
              <a:rPr lang="en-US" smtClean="0"/>
              <a:t>Voltage Check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EEB412-203F-48A5-B74E-C09BC7A774ED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Intranet</a:t>
            </a:r>
          </a:p>
          <a:p>
            <a:pPr>
              <a:spcBef>
                <a:spcPct val="0"/>
              </a:spcBef>
            </a:pPr>
            <a:r>
              <a:rPr lang="en-US" smtClean="0"/>
              <a:t>NNECDAS</a:t>
            </a:r>
          </a:p>
          <a:p>
            <a:pPr>
              <a:spcBef>
                <a:spcPct val="0"/>
              </a:spcBef>
            </a:pPr>
            <a:r>
              <a:rPr lang="en-US" smtClean="0"/>
              <a:t>AMR</a:t>
            </a:r>
          </a:p>
          <a:p>
            <a:pPr>
              <a:spcBef>
                <a:spcPct val="0"/>
              </a:spcBef>
            </a:pPr>
            <a:r>
              <a:rPr lang="en-US" smtClean="0"/>
              <a:t>Device Hierarchy</a:t>
            </a:r>
          </a:p>
          <a:p>
            <a:pPr>
              <a:spcBef>
                <a:spcPct val="0"/>
              </a:spcBef>
            </a:pPr>
            <a:r>
              <a:rPr lang="en-US" smtClean="0"/>
              <a:t>Select “Oak Grove – Tetotum”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FE3615-2F27-4E71-AD6C-CAAE94217ADD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Intranet</a:t>
            </a:r>
          </a:p>
          <a:p>
            <a:pPr>
              <a:spcBef>
                <a:spcPct val="0"/>
              </a:spcBef>
            </a:pPr>
            <a:r>
              <a:rPr lang="en-US" smtClean="0"/>
              <a:t>NNECDAS</a:t>
            </a:r>
          </a:p>
          <a:p>
            <a:pPr>
              <a:spcBef>
                <a:spcPct val="0"/>
              </a:spcBef>
            </a:pPr>
            <a:r>
              <a:rPr lang="en-US" smtClean="0"/>
              <a:t>AMR</a:t>
            </a:r>
          </a:p>
          <a:p>
            <a:pPr>
              <a:spcBef>
                <a:spcPct val="0"/>
              </a:spcBef>
            </a:pPr>
            <a:r>
              <a:rPr lang="en-US" smtClean="0"/>
              <a:t>Device Hierarchy</a:t>
            </a:r>
          </a:p>
          <a:p>
            <a:pPr>
              <a:spcBef>
                <a:spcPct val="0"/>
              </a:spcBef>
            </a:pPr>
            <a:r>
              <a:rPr lang="en-US" smtClean="0"/>
              <a:t>Select “Oak Grove – Tetotum”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FBB0CF-2132-45B5-81F7-DFA1AC77E076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Intranet</a:t>
            </a:r>
          </a:p>
          <a:p>
            <a:pPr>
              <a:spcBef>
                <a:spcPct val="0"/>
              </a:spcBef>
            </a:pPr>
            <a:r>
              <a:rPr lang="en-US" smtClean="0"/>
              <a:t>NNECDAS</a:t>
            </a:r>
          </a:p>
          <a:p>
            <a:pPr>
              <a:spcBef>
                <a:spcPct val="0"/>
              </a:spcBef>
            </a:pPr>
            <a:r>
              <a:rPr lang="en-US" smtClean="0"/>
              <a:t>AMR</a:t>
            </a:r>
          </a:p>
          <a:p>
            <a:pPr>
              <a:spcBef>
                <a:spcPct val="0"/>
              </a:spcBef>
            </a:pPr>
            <a:r>
              <a:rPr lang="en-US" smtClean="0"/>
              <a:t>Device Hierarchy</a:t>
            </a:r>
          </a:p>
          <a:p>
            <a:pPr>
              <a:spcBef>
                <a:spcPct val="0"/>
              </a:spcBef>
            </a:pPr>
            <a:r>
              <a:rPr lang="en-US" smtClean="0"/>
              <a:t>Select “Oak Grove – Tetotum”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3D2076-72DB-4A12-9EF6-F338E3F27522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257F0A-8447-43E2-90AE-EBDBB42833C1}" type="slidenum">
              <a:rPr lang="en-US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24D277-16C4-41B2-8F0A-C04AF3AAFD4D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3DFF1-3339-4196-BDA5-CE4ED954C086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C1FBCF-15BE-486C-8707-FB42059F4A58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6212FE-F353-49BE-AB68-EBD22141741F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8D16A-DB25-48AA-AEEF-79329757F9D7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D75DCD-BF25-4495-BB37-BC2DC123D012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CFAA5C-09B5-48B1-A8DF-9A3F144D3875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sschaffer\My Documents\PowerPoint Templates\Title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304800"/>
            <a:ext cx="5791200" cy="1470025"/>
          </a:xfrm>
        </p:spPr>
        <p:txBody>
          <a:bodyPr>
            <a:normAutofit/>
          </a:bodyPr>
          <a:lstStyle>
            <a:lvl1pPr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5200" y="2209800"/>
            <a:ext cx="5486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228600" y="62484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047F8-B57B-412D-B9A5-8EE5022D70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sschaffer\My Documents\PowerPoint Templates\Main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228600" y="62484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FAC15-AFD6-4E59-83F0-BFF050256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A44D5E-325A-4562-BD18-5D8CC9BDD2CE}" type="datetimeFigureOut">
              <a:rPr lang="en-US"/>
              <a:pPr>
                <a:defRPr/>
              </a:pPr>
              <a:t>5/7/2010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EDEE816-8DB6-4309-9118-5DE22721EE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ctrTitle" idx="4294967295"/>
          </p:nvPr>
        </p:nvSpPr>
        <p:spPr>
          <a:xfrm>
            <a:off x="1219200" y="0"/>
            <a:ext cx="77724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latin typeface="Arial" charset="0"/>
                <a:cs typeface="Arial" charset="0"/>
              </a:rPr>
              <a:t>      </a:t>
            </a:r>
            <a:r>
              <a:rPr lang="en-US" sz="6000" b="1" dirty="0" err="1" smtClean="0">
                <a:solidFill>
                  <a:srgbClr val="4D5761"/>
                </a:solidFill>
                <a:latin typeface="Arial" charset="0"/>
                <a:cs typeface="Arial" charset="0"/>
              </a:rPr>
              <a:t>PRO</a:t>
            </a:r>
            <a:r>
              <a:rPr lang="en-US" sz="6000" b="1" cap="small" dirty="0" err="1" smtClean="0">
                <a:solidFill>
                  <a:srgbClr val="4D5761"/>
                </a:solidFill>
                <a:latin typeface="Arial" charset="0"/>
                <a:cs typeface="Arial" charset="0"/>
              </a:rPr>
              <a:t>asys</a:t>
            </a:r>
            <a:r>
              <a:rPr lang="en-US" sz="4000" b="1" baseline="50000" dirty="0" smtClean="0">
                <a:solidFill>
                  <a:srgbClr val="4D5761"/>
                </a:solidFill>
                <a:latin typeface="Arial" charset="0"/>
                <a:cs typeface="Arial" charset="0"/>
              </a:rPr>
              <a:t>®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81000" y="2438400"/>
            <a:ext cx="7648575" cy="31242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Mike Hyde – Northern Neck EC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Kevin </a:t>
            </a:r>
            <a:r>
              <a:rPr lang="en-US" dirty="0" err="1" smtClean="0">
                <a:solidFill>
                  <a:schemeClr val="tx1">
                    <a:tint val="75000"/>
                  </a:schemeClr>
                </a:solidFill>
              </a:rPr>
              <a:t>Fulks</a:t>
            </a: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 – Ozark EC (MO)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Bill Ntwali – Aclara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Table Relationships</a:t>
            </a:r>
          </a:p>
        </p:txBody>
      </p:sp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76200" y="1517650"/>
            <a:ext cx="35052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/>
              <a:t>Minimum Requirements for map display:</a:t>
            </a:r>
          </a:p>
          <a:p>
            <a:pPr>
              <a:spcBef>
                <a:spcPct val="50000"/>
              </a:spcBef>
            </a:pPr>
            <a:endParaRPr lang="en-US" sz="2200"/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200"/>
              <a:t> Serialnumber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200"/>
              <a:t> Prot_device_network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200"/>
              <a:t> Substation_locations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200"/>
              <a:t> Transformer_Locations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200"/>
              <a:t> Meter_Locations</a:t>
            </a:r>
          </a:p>
        </p:txBody>
      </p:sp>
      <p:pic>
        <p:nvPicPr>
          <p:cNvPr id="17411" name="Picture 5" descr="Proasys Relationship me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692275"/>
            <a:ext cx="556260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Table Relationships</a:t>
            </a:r>
          </a:p>
        </p:txBody>
      </p:sp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609600" y="1219200"/>
            <a:ext cx="75438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/>
              <a:t>Hierarchy, Location, Outage, Blink &amp; Voltage</a:t>
            </a:r>
          </a:p>
        </p:txBody>
      </p:sp>
      <p:pic>
        <p:nvPicPr>
          <p:cNvPr id="19459" name="Picture 5" descr="Proasys Relationship fu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676400"/>
            <a:ext cx="7696200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Hierarchy</a:t>
            </a:r>
          </a:p>
        </p:txBody>
      </p:sp>
      <p:pic>
        <p:nvPicPr>
          <p:cNvPr id="21506" name="Picture 6" descr="Proasys outage job hierarch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00200"/>
            <a:ext cx="4343400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7" descr="Proasys outage job hierarchy_we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1447800"/>
            <a:ext cx="510540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400" smtClean="0">
                <a:latin typeface="Arial" charset="0"/>
                <a:cs typeface="Arial" charset="0"/>
              </a:rPr>
              <a:t>SERIALNUMBER Table</a:t>
            </a:r>
          </a:p>
        </p:txBody>
      </p:sp>
      <p:pic>
        <p:nvPicPr>
          <p:cNvPr id="23554" name="Picture 5" descr="Serialnumber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600200"/>
            <a:ext cx="38100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6" descr="serialnumber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1905000"/>
            <a:ext cx="4300538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SERIALNUMBER Table</a:t>
            </a:r>
          </a:p>
        </p:txBody>
      </p:sp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457200" y="1219200"/>
            <a:ext cx="551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Updating SERIALNUMBER Table</a:t>
            </a:r>
          </a:p>
        </p:txBody>
      </p:sp>
      <p:pic>
        <p:nvPicPr>
          <p:cNvPr id="25603" name="Picture 6" descr="MeterProtectiveDevice_tex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86000"/>
            <a:ext cx="2811463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457200" y="1828800"/>
            <a:ext cx="28194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/>
              <a:t>Text file from Milsoft</a:t>
            </a:r>
          </a:p>
        </p:txBody>
      </p:sp>
      <p:pic>
        <p:nvPicPr>
          <p:cNvPr id="25605" name="Picture 8" descr="meterprotectivedevices_a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2895600"/>
            <a:ext cx="43434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9"/>
          <p:cNvSpPr txBox="1">
            <a:spLocks noChangeArrowheads="1"/>
          </p:cNvSpPr>
          <p:nvPr/>
        </p:nvSpPr>
        <p:spPr bwMode="auto">
          <a:xfrm>
            <a:off x="3679825" y="2389188"/>
            <a:ext cx="52355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/>
              <a:t>SQL script generated by utility program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400" smtClean="0">
                <a:latin typeface="Arial" charset="0"/>
                <a:cs typeface="Arial" charset="0"/>
              </a:rPr>
              <a:t>PROT_DEVICE_NETWORK Table</a:t>
            </a:r>
          </a:p>
        </p:txBody>
      </p:sp>
      <p:pic>
        <p:nvPicPr>
          <p:cNvPr id="27650" name="Picture 5" descr="PROT_DEVICE_NETWOR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752600"/>
            <a:ext cx="7800975" cy="336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PROT_DEVICE_NETWORK Table</a:t>
            </a:r>
          </a:p>
        </p:txBody>
      </p:sp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533400" y="1371600"/>
            <a:ext cx="7342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Creating PROT_DEVICE_NETWORK Table</a:t>
            </a: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533400" y="2209800"/>
            <a:ext cx="27432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/>
              <a:t>Text file from Milsoft</a:t>
            </a:r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3657600" y="2286000"/>
            <a:ext cx="54864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/>
              <a:t>SQL script generated by utility program</a:t>
            </a:r>
          </a:p>
        </p:txBody>
      </p:sp>
      <p:pic>
        <p:nvPicPr>
          <p:cNvPr id="29701" name="Picture 8" descr="Protective Tevices_tex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743200"/>
            <a:ext cx="266700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9" descr="prot_device_network we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2743200"/>
            <a:ext cx="510540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Source Code</a:t>
            </a:r>
          </a:p>
        </p:txBody>
      </p:sp>
      <p:pic>
        <p:nvPicPr>
          <p:cNvPr id="31746" name="Picture 4" descr="TransformetProtectiveDevice_as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290638"/>
            <a:ext cx="6629400" cy="48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Hierarchy</a:t>
            </a:r>
          </a:p>
        </p:txBody>
      </p:sp>
      <p:pic>
        <p:nvPicPr>
          <p:cNvPr id="33794" name="Picture 3" descr="hierarch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600200"/>
            <a:ext cx="5867400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latin typeface="Arial" charset="0"/>
                <a:cs typeface="Arial" charset="0"/>
              </a:rPr>
              <a:t>PRO</a:t>
            </a:r>
            <a:r>
              <a:rPr lang="en-US" cap="small" dirty="0" err="1" smtClean="0">
                <a:latin typeface="Arial" charset="0"/>
                <a:cs typeface="Arial" charset="0"/>
              </a:rPr>
              <a:t>asys</a:t>
            </a:r>
            <a:r>
              <a:rPr lang="en-US" dirty="0" smtClean="0">
                <a:latin typeface="Arial" charset="0"/>
                <a:cs typeface="Arial" charset="0"/>
              </a:rPr>
              <a:t> Submission</a:t>
            </a:r>
          </a:p>
        </p:txBody>
      </p:sp>
      <p:sp>
        <p:nvSpPr>
          <p:cNvPr id="35842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7696200" cy="4525963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Commands are inputted via SQL into the ODMARM_INPQ table</a:t>
            </a:r>
          </a:p>
          <a:p>
            <a:r>
              <a:rPr lang="en-US" smtClean="0">
                <a:latin typeface="Arial" charset="0"/>
                <a:cs typeface="Arial" charset="0"/>
              </a:rPr>
              <a:t>4 Commands</a:t>
            </a:r>
          </a:p>
          <a:p>
            <a:pPr lvl="1"/>
            <a:r>
              <a:rPr lang="en-US" smtClean="0">
                <a:solidFill>
                  <a:srgbClr val="FF0000"/>
                </a:solidFill>
                <a:latin typeface="Arial" charset="0"/>
                <a:cs typeface="Arial" charset="0"/>
              </a:rPr>
              <a:t>START – Starts the new batch job</a:t>
            </a:r>
          </a:p>
          <a:p>
            <a:pPr lvl="1"/>
            <a:r>
              <a:rPr lang="en-US" smtClean="0">
                <a:solidFill>
                  <a:srgbClr val="FF0000"/>
                </a:solidFill>
                <a:latin typeface="Arial" charset="0"/>
                <a:cs typeface="Arial" charset="0"/>
              </a:rPr>
              <a:t>Add – Specifies the devices to ping</a:t>
            </a:r>
          </a:p>
          <a:p>
            <a:pPr lvl="1"/>
            <a:r>
              <a:rPr lang="en-US" smtClean="0">
                <a:solidFill>
                  <a:srgbClr val="FF0000"/>
                </a:solidFill>
                <a:latin typeface="Arial" charset="0"/>
                <a:cs typeface="Arial" charset="0"/>
              </a:rPr>
              <a:t>Close – Closes the batch job</a:t>
            </a:r>
          </a:p>
          <a:p>
            <a:pPr lvl="1"/>
            <a:r>
              <a:rPr lang="en-US" smtClean="0">
                <a:latin typeface="Arial" charset="0"/>
                <a:cs typeface="Arial" charset="0"/>
              </a:rPr>
              <a:t>Cancel – Cancel the job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229600" cy="1143000"/>
          </a:xfrm>
        </p:spPr>
        <p:txBody>
          <a:bodyPr/>
          <a:lstStyle/>
          <a:p>
            <a:r>
              <a:rPr lang="en-US" sz="4800" smtClean="0">
                <a:latin typeface="Arial" charset="0"/>
                <a:cs typeface="Arial" charset="0"/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27238"/>
            <a:ext cx="8382000" cy="4830762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Common uses of </a:t>
            </a:r>
            <a:r>
              <a:rPr lang="en-US" sz="2400" dirty="0" err="1" smtClean="0"/>
              <a:t>PRO</a:t>
            </a:r>
            <a:r>
              <a:rPr lang="en-US" sz="2400" cap="small" dirty="0" err="1" smtClean="0"/>
              <a:t>asys</a:t>
            </a:r>
            <a:r>
              <a:rPr lang="en-US" sz="2400" baseline="84000" dirty="0" smtClean="0"/>
              <a:t>® </a:t>
            </a: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Operate the system stand-alone or in conjunction with other outage systems. </a:t>
            </a:r>
          </a:p>
          <a:p>
            <a:pPr>
              <a:defRPr/>
            </a:pPr>
            <a:r>
              <a:rPr lang="en-US" sz="2400" dirty="0" smtClean="0"/>
              <a:t>Different ways to view results</a:t>
            </a:r>
          </a:p>
          <a:p>
            <a:pPr>
              <a:defRPr/>
            </a:pPr>
            <a:r>
              <a:rPr lang="en-US" sz="2400" dirty="0" smtClean="0"/>
              <a:t>Email notifications and map configurations</a:t>
            </a:r>
          </a:p>
          <a:p>
            <a:pPr>
              <a:defRPr/>
            </a:pPr>
            <a:r>
              <a:rPr lang="en-US" sz="2400" dirty="0" smtClean="0"/>
              <a:t>Understand </a:t>
            </a:r>
            <a:r>
              <a:rPr lang="en-US" sz="2400" dirty="0" err="1" smtClean="0"/>
              <a:t>PRO</a:t>
            </a:r>
            <a:r>
              <a:rPr lang="en-US" sz="2400" cap="small" dirty="0" err="1" smtClean="0"/>
              <a:t>asys</a:t>
            </a:r>
            <a:r>
              <a:rPr lang="en-US" sz="2400" baseline="84000" dirty="0" smtClean="0"/>
              <a:t>® </a:t>
            </a:r>
            <a:r>
              <a:rPr lang="en-US" sz="2400" dirty="0" smtClean="0"/>
              <a:t> related database tables and their relationships.</a:t>
            </a:r>
          </a:p>
          <a:p>
            <a:pPr>
              <a:defRPr/>
            </a:pPr>
            <a:r>
              <a:rPr lang="en-US" sz="2400" dirty="0" smtClean="0"/>
              <a:t>Best practices for outage management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The Meat</a:t>
            </a:r>
          </a:p>
        </p:txBody>
      </p:sp>
      <p:pic>
        <p:nvPicPr>
          <p:cNvPr id="37890" name="Picture 4" descr="Outage Ping SQL Scre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6575" y="2895600"/>
            <a:ext cx="627856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5" descr="Outage Ping Web For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524000"/>
            <a:ext cx="4964113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762000" y="1017588"/>
            <a:ext cx="68580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200" dirty="0"/>
              <a:t>The queries used to insert jobs into </a:t>
            </a:r>
            <a:r>
              <a:rPr lang="en-US" sz="2200" dirty="0" err="1"/>
              <a:t>PRO</a:t>
            </a:r>
            <a:r>
              <a:rPr lang="en-US" sz="2200" cap="small" dirty="0" err="1"/>
              <a:t>asys</a:t>
            </a:r>
            <a:endParaRPr lang="en-US" sz="2200" cap="sm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Group ID</a:t>
            </a:r>
          </a:p>
        </p:txBody>
      </p:sp>
      <p:pic>
        <p:nvPicPr>
          <p:cNvPr id="39938" name="Picture 4" descr="PROasys Group 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025525"/>
            <a:ext cx="6324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4" descr="SQL Grouop I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495800"/>
            <a:ext cx="8534400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Start Command Creation</a:t>
            </a:r>
          </a:p>
        </p:txBody>
      </p:sp>
      <p:pic>
        <p:nvPicPr>
          <p:cNvPr id="41986" name="Picture 4" descr="PROasys Start Comma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538" y="1447800"/>
            <a:ext cx="8653462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Start Command SQL</a:t>
            </a:r>
          </a:p>
        </p:txBody>
      </p:sp>
      <p:pic>
        <p:nvPicPr>
          <p:cNvPr id="44034" name="Picture 6" descr="start sq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362200"/>
            <a:ext cx="87630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Add</a:t>
            </a:r>
          </a:p>
        </p:txBody>
      </p:sp>
      <p:pic>
        <p:nvPicPr>
          <p:cNvPr id="46082" name="Picture 4" descr="PROasys Add Comma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0"/>
            <a:ext cx="8602663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Add SQ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191000"/>
            <a:ext cx="82931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Close</a:t>
            </a:r>
          </a:p>
        </p:txBody>
      </p:sp>
      <p:pic>
        <p:nvPicPr>
          <p:cNvPr id="48130" name="Picture 5" descr="PROasys Close Comma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743200"/>
            <a:ext cx="8458200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 descr="SQL Clos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525" y="4114800"/>
            <a:ext cx="8880475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End of Job Actions</a:t>
            </a:r>
          </a:p>
        </p:txBody>
      </p:sp>
      <p:pic>
        <p:nvPicPr>
          <p:cNvPr id="50178" name="Picture 4" descr="040070 email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667000"/>
            <a:ext cx="3429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5" descr="040070 emaqil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981200"/>
            <a:ext cx="4038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Text Box 7"/>
          <p:cNvSpPr txBox="1">
            <a:spLocks noChangeArrowheads="1"/>
          </p:cNvSpPr>
          <p:nvPr/>
        </p:nvSpPr>
        <p:spPr bwMode="auto">
          <a:xfrm>
            <a:off x="2590800" y="1219200"/>
            <a:ext cx="43434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/>
              <a:t>Fast Ping (OOB)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End of Job Actions</a:t>
            </a:r>
          </a:p>
        </p:txBody>
      </p:sp>
      <p:sp>
        <p:nvSpPr>
          <p:cNvPr id="52226" name="Text Box 7"/>
          <p:cNvSpPr txBox="1">
            <a:spLocks noChangeArrowheads="1"/>
          </p:cNvSpPr>
          <p:nvPr/>
        </p:nvSpPr>
        <p:spPr bwMode="auto">
          <a:xfrm>
            <a:off x="2590800" y="1219200"/>
            <a:ext cx="43434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/>
              <a:t>Fast Ping (Homegrown)</a:t>
            </a:r>
          </a:p>
        </p:txBody>
      </p:sp>
      <p:pic>
        <p:nvPicPr>
          <p:cNvPr id="52227" name="Picture 6" descr="fast pin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828800"/>
            <a:ext cx="423386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7" descr="eoj fast pin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352800"/>
            <a:ext cx="43434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End of Job Actions</a:t>
            </a:r>
          </a:p>
        </p:txBody>
      </p:sp>
      <p:sp>
        <p:nvSpPr>
          <p:cNvPr id="54274" name="Rectangle 3"/>
          <p:cNvSpPr>
            <a:spLocks noGrp="1"/>
          </p:cNvSpPr>
          <p:nvPr>
            <p:ph type="body" idx="4294967295"/>
          </p:nvPr>
        </p:nvSpPr>
        <p:spPr>
          <a:xfrm>
            <a:off x="1371600" y="1371600"/>
            <a:ext cx="6248400" cy="381000"/>
          </a:xfrm>
        </p:spPr>
        <p:txBody>
          <a:bodyPr/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en-US" sz="2200" smtClean="0">
                <a:latin typeface="Arial" charset="0"/>
                <a:cs typeface="Arial" charset="0"/>
              </a:rPr>
              <a:t>Voltage Ping (OOB)</a:t>
            </a:r>
          </a:p>
        </p:txBody>
      </p:sp>
      <p:pic>
        <p:nvPicPr>
          <p:cNvPr id="54275" name="Picture 4" descr="PROasys voltage ping email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057400"/>
            <a:ext cx="4953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5" descr="PROasys voltage ping email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3803650"/>
            <a:ext cx="5129213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End of Job Actions</a:t>
            </a:r>
          </a:p>
        </p:txBody>
      </p:sp>
      <p:sp>
        <p:nvSpPr>
          <p:cNvPr id="56322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295400"/>
            <a:ext cx="8229600" cy="381000"/>
          </a:xfrm>
        </p:spPr>
        <p:txBody>
          <a:bodyPr/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en-US" sz="2200" smtClean="0">
                <a:latin typeface="Arial" charset="0"/>
                <a:cs typeface="Arial" charset="0"/>
              </a:rPr>
              <a:t>Voltage Check - Homegrown</a:t>
            </a:r>
          </a:p>
        </p:txBody>
      </p:sp>
      <p:pic>
        <p:nvPicPr>
          <p:cNvPr id="56323" name="Picture 3" descr="Voltage Che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676400"/>
            <a:ext cx="4918075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Documentation</a:t>
            </a:r>
          </a:p>
        </p:txBody>
      </p:sp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152400" y="1905000"/>
            <a:ext cx="2895600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Map Data</a:t>
            </a:r>
          </a:p>
          <a:p>
            <a:pPr>
              <a:spcBef>
                <a:spcPct val="50000"/>
              </a:spcBef>
            </a:pPr>
            <a:r>
              <a:rPr lang="en-US"/>
              <a:t>Minimum Requirements</a:t>
            </a:r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r>
              <a:rPr lang="en-US"/>
              <a:t>Serialnumber</a:t>
            </a:r>
          </a:p>
          <a:p>
            <a:pPr>
              <a:spcBef>
                <a:spcPct val="50000"/>
              </a:spcBef>
            </a:pPr>
            <a:r>
              <a:rPr lang="en-US"/>
              <a:t>Prot_device_network</a:t>
            </a:r>
          </a:p>
          <a:p>
            <a:pPr>
              <a:spcBef>
                <a:spcPct val="50000"/>
              </a:spcBef>
            </a:pPr>
            <a:r>
              <a:rPr lang="en-US"/>
              <a:t>Substation_locations</a:t>
            </a:r>
          </a:p>
          <a:p>
            <a:pPr>
              <a:spcBef>
                <a:spcPct val="50000"/>
              </a:spcBef>
            </a:pPr>
            <a:r>
              <a:rPr lang="en-US"/>
              <a:t>Transformer_Locations</a:t>
            </a:r>
          </a:p>
          <a:p>
            <a:pPr>
              <a:spcBef>
                <a:spcPct val="50000"/>
              </a:spcBef>
            </a:pPr>
            <a:r>
              <a:rPr lang="en-US"/>
              <a:t>Meter_Locations</a:t>
            </a:r>
          </a:p>
        </p:txBody>
      </p:sp>
      <p:pic>
        <p:nvPicPr>
          <p:cNvPr id="7171" name="Picture 5" descr="Proasys Relationship medi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1600200"/>
            <a:ext cx="5943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0868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External Data Uses</a:t>
            </a:r>
          </a:p>
        </p:txBody>
      </p:sp>
      <p:sp>
        <p:nvSpPr>
          <p:cNvPr id="5837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Meter_Voltage_Reading</a:t>
            </a:r>
          </a:p>
          <a:p>
            <a:r>
              <a:rPr lang="en-US" smtClean="0">
                <a:latin typeface="Arial" charset="0"/>
                <a:cs typeface="Arial" charset="0"/>
              </a:rPr>
              <a:t>Meter_Blink_Counts</a:t>
            </a:r>
          </a:p>
          <a:p>
            <a:r>
              <a:rPr lang="en-US" smtClean="0">
                <a:latin typeface="Arial" charset="0"/>
                <a:cs typeface="Arial" charset="0"/>
              </a:rPr>
              <a:t>Outage_Summary</a:t>
            </a:r>
          </a:p>
          <a:p>
            <a:r>
              <a:rPr lang="en-US" smtClean="0">
                <a:latin typeface="Arial" charset="0"/>
                <a:cs typeface="Arial" charset="0"/>
              </a:rPr>
              <a:t>Outdet_log</a:t>
            </a:r>
          </a:p>
          <a:p>
            <a:r>
              <a:rPr lang="en-US" smtClean="0">
                <a:latin typeface="Arial" charset="0"/>
                <a:cs typeface="Arial" charset="0"/>
              </a:rPr>
              <a:t>Outdet_Status_defs</a:t>
            </a:r>
          </a:p>
          <a:p>
            <a:r>
              <a:rPr lang="en-US" smtClean="0">
                <a:latin typeface="Arial" charset="0"/>
                <a:cs typeface="Arial" charset="0"/>
              </a:rPr>
              <a:t>Outage_Counts</a:t>
            </a:r>
          </a:p>
          <a:p>
            <a:r>
              <a:rPr lang="en-US" smtClean="0">
                <a:latin typeface="Arial" charset="0"/>
                <a:cs typeface="Arial" charset="0"/>
              </a:rPr>
              <a:t>Outage_Summary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METER_VOLTAGE_READING</a:t>
            </a:r>
          </a:p>
        </p:txBody>
      </p:sp>
      <p:pic>
        <p:nvPicPr>
          <p:cNvPr id="60418" name="Picture 4" descr="Meter_Voltage_Reading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524000"/>
            <a:ext cx="270510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 descr="voltage check 767603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886200"/>
            <a:ext cx="7651750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METER_BLINK_COUNTS</a:t>
            </a:r>
          </a:p>
        </p:txBody>
      </p:sp>
      <p:pic>
        <p:nvPicPr>
          <p:cNvPr id="62466" name="Picture 4" descr="Meter_Blink_Coun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600200"/>
            <a:ext cx="3990975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 descr="meter blink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0" y="4114800"/>
            <a:ext cx="6243638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OUTAGE_SUMMARY</a:t>
            </a:r>
          </a:p>
        </p:txBody>
      </p:sp>
      <p:pic>
        <p:nvPicPr>
          <p:cNvPr id="64514" name="Picture 4" descr="OUTAGE_SUMMA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2133600"/>
            <a:ext cx="2454275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OUTDET_LOG</a:t>
            </a:r>
          </a:p>
        </p:txBody>
      </p:sp>
      <p:pic>
        <p:nvPicPr>
          <p:cNvPr id="66562" name="Picture 3" descr="outdet_lo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363" y="990600"/>
            <a:ext cx="81692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OUTDET_STATUS_DEFS</a:t>
            </a:r>
          </a:p>
        </p:txBody>
      </p:sp>
      <p:pic>
        <p:nvPicPr>
          <p:cNvPr id="68610" name="Picture 5" descr="OUTDET_STATUS_DEFS da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3657600"/>
            <a:ext cx="36576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6" descr="OUTDET_STATUS_DEF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1524000"/>
            <a:ext cx="40671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Ping Results (Web - Live)</a:t>
            </a:r>
          </a:p>
        </p:txBody>
      </p:sp>
      <p:sp>
        <p:nvSpPr>
          <p:cNvPr id="70658" name="Rectangle 3"/>
          <p:cNvSpPr>
            <a:spLocks noGrp="1"/>
          </p:cNvSpPr>
          <p:nvPr>
            <p:ph type="body" idx="4294967295"/>
          </p:nvPr>
        </p:nvSpPr>
        <p:spPr>
          <a:xfrm>
            <a:off x="762000" y="2743200"/>
            <a:ext cx="2667000" cy="8382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400" smtClean="0">
                <a:latin typeface="Arial" charset="0"/>
                <a:cs typeface="Arial" charset="0"/>
              </a:rPr>
              <a:t>Ping Results</a:t>
            </a:r>
          </a:p>
          <a:p>
            <a:pPr>
              <a:buFont typeface="Arial" charset="0"/>
              <a:buNone/>
            </a:pPr>
            <a:r>
              <a:rPr lang="en-US" sz="2400" smtClean="0">
                <a:latin typeface="Arial" charset="0"/>
                <a:cs typeface="Arial" charset="0"/>
              </a:rPr>
              <a:t>Report</a:t>
            </a:r>
          </a:p>
        </p:txBody>
      </p:sp>
      <p:pic>
        <p:nvPicPr>
          <p:cNvPr id="70659" name="Picture 4" descr="voltag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2209800"/>
            <a:ext cx="3497263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Ping Results (Web - Live)</a:t>
            </a:r>
          </a:p>
        </p:txBody>
      </p:sp>
      <p:sp>
        <p:nvSpPr>
          <p:cNvPr id="72706" name="Rectangle 3"/>
          <p:cNvSpPr>
            <a:spLocks noGrp="1"/>
          </p:cNvSpPr>
          <p:nvPr>
            <p:ph type="body" idx="4294967295"/>
          </p:nvPr>
        </p:nvSpPr>
        <p:spPr>
          <a:xfrm>
            <a:off x="762000" y="2743200"/>
            <a:ext cx="2667000" cy="8382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400" smtClean="0">
                <a:latin typeface="Arial" charset="0"/>
                <a:cs typeface="Arial" charset="0"/>
              </a:rPr>
              <a:t>Ping Results</a:t>
            </a:r>
          </a:p>
          <a:p>
            <a:pPr>
              <a:buFont typeface="Arial" charset="0"/>
              <a:buNone/>
            </a:pPr>
            <a:r>
              <a:rPr lang="en-US" sz="2400" smtClean="0">
                <a:latin typeface="Arial" charset="0"/>
                <a:cs typeface="Arial" charset="0"/>
              </a:rPr>
              <a:t>Device Hierarchy</a:t>
            </a:r>
            <a:endParaRPr lang="en-US" smtClean="0">
              <a:latin typeface="Arial" charset="0"/>
              <a:cs typeface="Arial" charset="0"/>
            </a:endParaRPr>
          </a:p>
          <a:p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72707" name="Picture 5" descr="device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447800"/>
            <a:ext cx="3621088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6" descr="device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4572000"/>
            <a:ext cx="47720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PingBot</a:t>
            </a:r>
          </a:p>
        </p:txBody>
      </p:sp>
      <p:sp>
        <p:nvSpPr>
          <p:cNvPr id="74754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143000"/>
            <a:ext cx="5486400" cy="5334000"/>
          </a:xfrm>
          <a:solidFill>
            <a:schemeClr val="bg1"/>
          </a:solidFill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400" smtClean="0">
                <a:latin typeface="Arial" charset="0"/>
                <a:cs typeface="Arial" charset="0"/>
              </a:rPr>
              <a:t>Outage Received </a:t>
            </a:r>
          </a:p>
          <a:p>
            <a:r>
              <a:rPr lang="en-US" sz="2200" smtClean="0">
                <a:latin typeface="Arial" charset="0"/>
                <a:cs typeface="Arial" charset="0"/>
              </a:rPr>
              <a:t>Web</a:t>
            </a:r>
          </a:p>
          <a:p>
            <a:r>
              <a:rPr lang="en-US" sz="2200" smtClean="0">
                <a:latin typeface="Arial" charset="0"/>
                <a:cs typeface="Arial" charset="0"/>
              </a:rPr>
              <a:t>IVR</a:t>
            </a:r>
          </a:p>
          <a:p>
            <a:r>
              <a:rPr lang="en-US" sz="2200" smtClean="0">
                <a:latin typeface="Arial" charset="0"/>
                <a:cs typeface="Arial" charset="0"/>
              </a:rPr>
              <a:t>Phone</a:t>
            </a:r>
          </a:p>
          <a:p>
            <a:r>
              <a:rPr lang="en-US" sz="2200" smtClean="0">
                <a:latin typeface="Arial" charset="0"/>
                <a:cs typeface="Arial" charset="0"/>
              </a:rPr>
              <a:t>CRC</a:t>
            </a:r>
          </a:p>
          <a:p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74755" name="Picture 13" descr="Outage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260475"/>
            <a:ext cx="3657600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14" descr="Outage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3603625"/>
            <a:ext cx="312420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PingBot</a:t>
            </a:r>
          </a:p>
        </p:txBody>
      </p:sp>
      <p:sp>
        <p:nvSpPr>
          <p:cNvPr id="31746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143000"/>
            <a:ext cx="5486400" cy="5334000"/>
          </a:xfrm>
          <a:solidFill>
            <a:schemeClr val="bg1"/>
          </a:solidFill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sz="2400" dirty="0" smtClean="0">
                <a:latin typeface="Arial" charset="0"/>
                <a:cs typeface="Arial" charset="0"/>
              </a:rPr>
              <a:t>Check Account Status</a:t>
            </a:r>
          </a:p>
          <a:p>
            <a:pPr>
              <a:defRPr/>
            </a:pPr>
            <a:r>
              <a:rPr lang="en-US" sz="2200" dirty="0" smtClean="0">
                <a:latin typeface="Arial" charset="0"/>
                <a:cs typeface="Arial" charset="0"/>
              </a:rPr>
              <a:t>Active –</a:t>
            </a:r>
          </a:p>
          <a:p>
            <a:pPr lvl="1">
              <a:defRPr/>
            </a:pPr>
            <a:r>
              <a:rPr lang="en-US" sz="2200" dirty="0" smtClean="0">
                <a:latin typeface="Arial" charset="0"/>
                <a:cs typeface="Arial" charset="0"/>
              </a:rPr>
              <a:t>	Ping</a:t>
            </a:r>
          </a:p>
          <a:p>
            <a:pPr lvl="1">
              <a:defRPr/>
            </a:pPr>
            <a:r>
              <a:rPr lang="en-US" sz="2200" dirty="0" smtClean="0">
                <a:latin typeface="Arial" charset="0"/>
                <a:cs typeface="Arial" charset="0"/>
              </a:rPr>
              <a:t>	Notify Dispatchers &amp; </a:t>
            </a:r>
          </a:p>
          <a:p>
            <a:pPr lvl="1" indent="171450">
              <a:buFont typeface="Arial" charset="0"/>
              <a:buNone/>
              <a:defRPr/>
            </a:pPr>
            <a:r>
              <a:rPr lang="en-US" sz="2200" dirty="0" smtClean="0">
                <a:latin typeface="Arial" charset="0"/>
                <a:cs typeface="Arial" charset="0"/>
              </a:rPr>
              <a:t>Duty Supervisors</a:t>
            </a:r>
          </a:p>
          <a:p>
            <a:pPr lvl="1">
              <a:defRPr/>
            </a:pPr>
            <a:r>
              <a:rPr lang="en-US" sz="2200" dirty="0" smtClean="0">
                <a:latin typeface="Arial" charset="0"/>
                <a:cs typeface="Arial" charset="0"/>
              </a:rPr>
              <a:t>	Check ping results</a:t>
            </a:r>
          </a:p>
          <a:p>
            <a:pPr lvl="1">
              <a:defRPr/>
            </a:pPr>
            <a:r>
              <a:rPr lang="en-US" sz="2200" dirty="0" smtClean="0">
                <a:latin typeface="Arial" charset="0"/>
                <a:cs typeface="Arial" charset="0"/>
              </a:rPr>
              <a:t>	Notify Dispatchers &amp; </a:t>
            </a:r>
          </a:p>
          <a:p>
            <a:pPr lvl="1" indent="171450">
              <a:buFont typeface="Arial" charset="0"/>
              <a:buNone/>
              <a:defRPr/>
            </a:pPr>
            <a:r>
              <a:rPr lang="en-US" sz="2200" dirty="0" smtClean="0">
                <a:latin typeface="Arial" charset="0"/>
                <a:cs typeface="Arial" charset="0"/>
              </a:rPr>
              <a:t>Duty Supervisors</a:t>
            </a:r>
          </a:p>
          <a:p>
            <a:pPr>
              <a:defRPr/>
            </a:pPr>
            <a:r>
              <a:rPr lang="en-US" sz="2200" dirty="0" smtClean="0">
                <a:latin typeface="Arial" charset="0"/>
                <a:cs typeface="Arial" charset="0"/>
              </a:rPr>
              <a:t>In-Active</a:t>
            </a:r>
          </a:p>
          <a:p>
            <a:pPr lvl="1">
              <a:buFont typeface="Arial" charset="0"/>
              <a:buNone/>
              <a:defRPr/>
            </a:pPr>
            <a:r>
              <a:rPr lang="en-US" sz="2200" dirty="0" smtClean="0">
                <a:latin typeface="Arial" charset="0"/>
                <a:cs typeface="Arial" charset="0"/>
              </a:rPr>
              <a:t>	Notify Customer Service</a:t>
            </a:r>
          </a:p>
          <a:p>
            <a:pPr>
              <a:defRPr/>
            </a:pPr>
            <a:endParaRPr lang="en-US" dirty="0" smtClean="0">
              <a:latin typeface="Arial" charset="0"/>
              <a:cs typeface="Arial" charset="0"/>
            </a:endParaRPr>
          </a:p>
        </p:txBody>
      </p:sp>
      <p:pic>
        <p:nvPicPr>
          <p:cNvPr id="76803" name="Picture 13" descr="Outage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260475"/>
            <a:ext cx="3657600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14" descr="Outage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3603625"/>
            <a:ext cx="312420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5" descr="Aclara University Heade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0913" y="533400"/>
            <a:ext cx="80406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19200"/>
          </a:xfrm>
        </p:spPr>
        <p:txBody>
          <a:bodyPr/>
          <a:lstStyle/>
          <a:p>
            <a:r>
              <a:rPr lang="en-US" sz="2800" smtClean="0">
                <a:latin typeface="Arial" charset="0"/>
                <a:cs typeface="Arial" charset="0"/>
              </a:rPr>
              <a:t/>
            </a:r>
            <a:br>
              <a:rPr lang="en-US" sz="2800" smtClean="0">
                <a:latin typeface="Arial" charset="0"/>
                <a:cs typeface="Arial" charset="0"/>
              </a:rPr>
            </a:br>
            <a:endParaRPr lang="en-US" sz="2800" smtClean="0">
              <a:latin typeface="Arial" charset="0"/>
              <a:cs typeface="Arial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676400"/>
            <a:ext cx="9144000" cy="914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dirty="0" err="1">
                <a:latin typeface="Arial" pitchFamily="34" charset="0"/>
                <a:ea typeface="+mj-ea"/>
                <a:cs typeface="Arial" pitchFamily="34" charset="0"/>
              </a:rPr>
              <a:t>PRO</a:t>
            </a:r>
            <a:r>
              <a:rPr lang="en-US" sz="4000" cap="small" dirty="0" err="1">
                <a:latin typeface="Arial" pitchFamily="34" charset="0"/>
                <a:ea typeface="+mj-ea"/>
                <a:cs typeface="Arial" pitchFamily="34" charset="0"/>
              </a:rPr>
              <a:t>asys</a:t>
            </a:r>
            <a:r>
              <a:rPr lang="en-US" sz="2000" baseline="84000" dirty="0">
                <a:latin typeface="Arial" pitchFamily="34" charset="0"/>
                <a:ea typeface="+mj-ea"/>
                <a:cs typeface="Arial" pitchFamily="34" charset="0"/>
              </a:rPr>
              <a:t>®</a:t>
            </a:r>
            <a:endParaRPr lang="en-US" sz="2400" i="1" baseline="84000" dirty="0">
              <a:latin typeface="Times New Roman" pitchFamily="18" charset="0"/>
              <a:ea typeface="+mj-ea"/>
              <a:cs typeface="Arial" pitchFamily="34" charset="0"/>
            </a:endParaRPr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914400" y="2743200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The PROASYS WebEx is a 120 minute live demo.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447800" y="3200400"/>
            <a:ext cx="51054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/>
              <a:t>Remaining WebEx Classes: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00200" y="3810000"/>
            <a:ext cx="5334000" cy="2092881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lvl="1" indent="17145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200" dirty="0"/>
              <a:t>May 18</a:t>
            </a:r>
          </a:p>
          <a:p>
            <a:pPr lvl="1" indent="171450">
              <a:spcBef>
                <a:spcPts val="600"/>
              </a:spcBef>
              <a:buFontTx/>
              <a:buChar char="•"/>
              <a:defRPr/>
            </a:pPr>
            <a:r>
              <a:rPr lang="en-US" sz="2200" dirty="0"/>
              <a:t>June 9</a:t>
            </a:r>
          </a:p>
          <a:p>
            <a:pPr lvl="1" indent="171450">
              <a:spcBef>
                <a:spcPts val="600"/>
              </a:spcBef>
              <a:buFontTx/>
              <a:buChar char="•"/>
              <a:defRPr/>
            </a:pPr>
            <a:r>
              <a:rPr lang="en-US" sz="2200" dirty="0"/>
              <a:t>July 7</a:t>
            </a:r>
          </a:p>
          <a:p>
            <a:pPr lvl="1" indent="171450">
              <a:spcBef>
                <a:spcPts val="600"/>
              </a:spcBef>
              <a:buFontTx/>
              <a:buChar char="•"/>
              <a:defRPr/>
            </a:pPr>
            <a:r>
              <a:rPr lang="en-US" sz="2200" dirty="0"/>
              <a:t>August 31</a:t>
            </a:r>
          </a:p>
          <a:p>
            <a:pPr lvl="1" indent="171450">
              <a:spcBef>
                <a:spcPts val="600"/>
              </a:spcBef>
              <a:defRPr/>
            </a:pPr>
            <a:endParaRPr lang="en-US" sz="2200" dirty="0"/>
          </a:p>
          <a:p>
            <a:pPr lvl="1" indent="171450">
              <a:spcBef>
                <a:spcPts val="600"/>
              </a:spcBef>
              <a:buFontTx/>
              <a:buChar char="•"/>
              <a:defRPr/>
            </a:pPr>
            <a:r>
              <a:rPr lang="en-US" sz="2200" dirty="0"/>
              <a:t>September 8</a:t>
            </a:r>
          </a:p>
          <a:p>
            <a:pPr lvl="1" indent="171450">
              <a:spcBef>
                <a:spcPts val="600"/>
              </a:spcBef>
              <a:buFontTx/>
              <a:buChar char="•"/>
              <a:defRPr/>
            </a:pPr>
            <a:r>
              <a:rPr lang="en-US" sz="2200" dirty="0"/>
              <a:t>October 25</a:t>
            </a:r>
          </a:p>
          <a:p>
            <a:pPr lvl="1" indent="171450">
              <a:spcBef>
                <a:spcPts val="600"/>
              </a:spcBef>
              <a:buFontTx/>
              <a:buChar char="•"/>
              <a:defRPr/>
            </a:pPr>
            <a:r>
              <a:rPr lang="en-US" sz="2200" dirty="0"/>
              <a:t>November 22</a:t>
            </a:r>
          </a:p>
          <a:p>
            <a:pPr lvl="1" indent="171450">
              <a:spcBef>
                <a:spcPts val="600"/>
              </a:spcBef>
              <a:buFontTx/>
              <a:buChar char="•"/>
              <a:defRPr/>
            </a:pPr>
            <a:r>
              <a:rPr lang="en-US" sz="2200" dirty="0"/>
              <a:t>December 10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Resources</a:t>
            </a:r>
          </a:p>
        </p:txBody>
      </p:sp>
      <p:sp>
        <p:nvSpPr>
          <p:cNvPr id="31746" name="Rectangle 3"/>
          <p:cNvSpPr>
            <a:spLocks noGrp="1"/>
          </p:cNvSpPr>
          <p:nvPr>
            <p:ph type="body" idx="4294967295"/>
          </p:nvPr>
        </p:nvSpPr>
        <p:spPr>
          <a:xfrm>
            <a:off x="381000" y="1447800"/>
            <a:ext cx="8382000" cy="4525963"/>
          </a:xfrm>
        </p:spPr>
        <p:txBody>
          <a:bodyPr/>
          <a:lstStyle/>
          <a:p>
            <a:pPr>
              <a:defRPr/>
            </a:pPr>
            <a:r>
              <a:rPr lang="en-US" b="1" dirty="0" err="1" smtClean="0">
                <a:latin typeface="Arial" charset="0"/>
                <a:cs typeface="Arial" charset="0"/>
              </a:rPr>
              <a:t>PRO</a:t>
            </a:r>
            <a:r>
              <a:rPr lang="en-US" b="1" cap="small" dirty="0" err="1" smtClean="0">
                <a:latin typeface="Arial" charset="0"/>
                <a:cs typeface="Arial" charset="0"/>
              </a:rPr>
              <a:t>asys</a:t>
            </a:r>
            <a:r>
              <a:rPr lang="en-US" b="1" dirty="0" smtClean="0">
                <a:latin typeface="Arial" charset="0"/>
                <a:cs typeface="Arial" charset="0"/>
              </a:rPr>
              <a:t> User Guide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smtClean="0">
                <a:latin typeface="Arial" charset="0"/>
                <a:cs typeface="Arial" charset="0"/>
              </a:rPr>
              <a:t>(Y10338TM</a:t>
            </a:r>
            <a:r>
              <a:rPr lang="en-US" dirty="0" smtClean="0">
                <a:latin typeface="Arial" charset="0"/>
                <a:cs typeface="Arial" charset="0"/>
              </a:rPr>
              <a:t>)</a:t>
            </a:r>
          </a:p>
          <a:p>
            <a:pPr>
              <a:defRPr/>
            </a:pPr>
            <a:r>
              <a:rPr lang="en-US" b="1" dirty="0" err="1" smtClean="0">
                <a:latin typeface="Arial" charset="0"/>
                <a:cs typeface="Arial" charset="0"/>
              </a:rPr>
              <a:t>PRO</a:t>
            </a:r>
            <a:r>
              <a:rPr lang="en-US" b="1" cap="small" dirty="0" err="1" smtClean="0">
                <a:latin typeface="Arial" charset="0"/>
                <a:cs typeface="Arial" charset="0"/>
              </a:rPr>
              <a:t>asys</a:t>
            </a:r>
            <a:r>
              <a:rPr lang="en-US" b="1" dirty="0" smtClean="0">
                <a:latin typeface="Arial" charset="0"/>
                <a:cs typeface="Arial" charset="0"/>
              </a:rPr>
              <a:t> Third Party Interface Technical Manual</a:t>
            </a:r>
            <a:r>
              <a:rPr lang="en-US" dirty="0" smtClean="0">
                <a:latin typeface="Arial" charset="0"/>
                <a:cs typeface="Arial" charset="0"/>
              </a:rPr>
              <a:t> (Y10576-TUM)</a:t>
            </a:r>
          </a:p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Table Information</a:t>
            </a:r>
          </a:p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Portal – Discussion Threads</a:t>
            </a:r>
          </a:p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Right here </a:t>
            </a:r>
          </a:p>
          <a:p>
            <a:pPr>
              <a:defRPr/>
            </a:pPr>
            <a:endParaRPr lang="en-US" dirty="0" smtClean="0">
              <a:latin typeface="Arial" charset="0"/>
              <a:cs typeface="Arial" charset="0"/>
            </a:endParaRPr>
          </a:p>
          <a:p>
            <a:pPr>
              <a:defRPr/>
            </a:pPr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400" smtClean="0">
                <a:latin typeface="Arial" charset="0"/>
                <a:cs typeface="Arial" charset="0"/>
              </a:rPr>
              <a:t>Future Plans</a:t>
            </a:r>
          </a:p>
        </p:txBody>
      </p:sp>
      <p:sp>
        <p:nvSpPr>
          <p:cNvPr id="808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Map icons – Differentiate Voltage pings</a:t>
            </a:r>
          </a:p>
          <a:p>
            <a:r>
              <a:rPr lang="en-US" smtClean="0">
                <a:latin typeface="Arial" charset="0"/>
                <a:cs typeface="Arial" charset="0"/>
              </a:rPr>
              <a:t>Enhance PingBot</a:t>
            </a:r>
          </a:p>
          <a:p>
            <a:r>
              <a:rPr lang="en-US" smtClean="0">
                <a:latin typeface="Arial" charset="0"/>
                <a:cs typeface="Arial" charset="0"/>
              </a:rPr>
              <a:t>Determine actual failed device</a:t>
            </a:r>
          </a:p>
          <a:p>
            <a:r>
              <a:rPr lang="en-US" smtClean="0">
                <a:latin typeface="Arial" charset="0"/>
                <a:cs typeface="Arial" charset="0"/>
              </a:rPr>
              <a:t>Alerts to trucks (AVL)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400" dirty="0" err="1" smtClean="0">
                <a:latin typeface="Arial" charset="0"/>
                <a:cs typeface="Arial" charset="0"/>
              </a:rPr>
              <a:t>PRO</a:t>
            </a:r>
            <a:r>
              <a:rPr lang="en-US" sz="4400" cap="small" dirty="0" err="1" smtClean="0">
                <a:latin typeface="Arial" charset="0"/>
                <a:cs typeface="Arial" charset="0"/>
              </a:rPr>
              <a:t>asys</a:t>
            </a:r>
            <a:r>
              <a:rPr lang="en-US" sz="4400" dirty="0" smtClean="0">
                <a:latin typeface="Arial" charset="0"/>
                <a:cs typeface="Arial" charset="0"/>
              </a:rPr>
              <a:t> Ping (Map)</a:t>
            </a:r>
            <a:endParaRPr lang="en-US" sz="4400" dirty="0"/>
          </a:p>
        </p:txBody>
      </p:sp>
      <p:pic>
        <p:nvPicPr>
          <p:cNvPr id="9218" name="Content Placeholder 3" descr="map ping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66800" y="1066800"/>
            <a:ext cx="6629400" cy="4759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75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400" dirty="0" err="1" smtClean="0">
                <a:latin typeface="Arial" charset="0"/>
                <a:cs typeface="Arial" charset="0"/>
              </a:rPr>
              <a:t>PRO</a:t>
            </a:r>
            <a:r>
              <a:rPr lang="en-US" sz="4400" cap="small" dirty="0" err="1" smtClean="0">
                <a:latin typeface="Arial" charset="0"/>
                <a:cs typeface="Arial" charset="0"/>
              </a:rPr>
              <a:t>asys</a:t>
            </a:r>
            <a:r>
              <a:rPr lang="en-US" sz="4400" dirty="0" smtClean="0">
                <a:latin typeface="Arial" charset="0"/>
                <a:cs typeface="Arial" charset="0"/>
              </a:rPr>
              <a:t> Ping (Web)</a:t>
            </a:r>
            <a:endParaRPr lang="en-US" sz="4400" dirty="0"/>
          </a:p>
        </p:txBody>
      </p:sp>
      <p:pic>
        <p:nvPicPr>
          <p:cNvPr id="11266" name="Picture 4" descr="Proasys web pi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" y="1371600"/>
            <a:ext cx="8229600" cy="4175125"/>
          </a:xfrm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914400" y="5410200"/>
            <a:ext cx="822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Outage Event</a:t>
            </a:r>
          </a:p>
        </p:txBody>
      </p:sp>
      <p:pic>
        <p:nvPicPr>
          <p:cNvPr id="13314" name="Picture 3" descr="Outage Ev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5138" y="1981200"/>
            <a:ext cx="5800725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0800000" flipV="1">
            <a:off x="228600" y="2244725"/>
            <a:ext cx="24384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dirty="0"/>
              <a:t>Shows jobs running in </a:t>
            </a:r>
            <a:r>
              <a:rPr lang="en-US" sz="2200" dirty="0" err="1"/>
              <a:t>PRO</a:t>
            </a:r>
            <a:r>
              <a:rPr lang="en-US" sz="2200" cap="small" dirty="0" err="1"/>
              <a:t>asys</a:t>
            </a:r>
            <a:endParaRPr lang="en-US" sz="2200" cap="sm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6" descr="prot_devioce_network des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6640513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8" descr="Traverse Network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95600" y="3429000"/>
            <a:ext cx="5257800" cy="2647950"/>
          </a:xfr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62000" y="4267200"/>
            <a:ext cx="226218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dirty="0"/>
              <a:t>(From </a:t>
            </a:r>
            <a:r>
              <a:rPr lang="en-US" sz="2200" dirty="0"/>
              <a:t>page </a:t>
            </a:r>
            <a:r>
              <a:rPr lang="en-US" sz="2200" dirty="0"/>
              <a:t>32 </a:t>
            </a:r>
            <a:endParaRPr lang="en-US" sz="2200" dirty="0"/>
          </a:p>
          <a:p>
            <a:pPr>
              <a:defRPr/>
            </a:pPr>
            <a:r>
              <a:rPr lang="en-US" sz="2200" dirty="0"/>
              <a:t>of </a:t>
            </a:r>
            <a:r>
              <a:rPr lang="en-US" sz="2200" dirty="0"/>
              <a:t>the </a:t>
            </a:r>
            <a:r>
              <a:rPr lang="en-US" sz="2200" dirty="0" err="1"/>
              <a:t>PRO</a:t>
            </a:r>
            <a:r>
              <a:rPr lang="en-US" sz="2200" cap="small" dirty="0" err="1"/>
              <a:t>asys</a:t>
            </a:r>
            <a:r>
              <a:rPr lang="en-US" sz="2200" cap="small" dirty="0"/>
              <a:t> </a:t>
            </a:r>
          </a:p>
          <a:p>
            <a:pPr>
              <a:defRPr/>
            </a:pPr>
            <a:r>
              <a:rPr lang="en-US" sz="2200" dirty="0"/>
              <a:t>User </a:t>
            </a:r>
            <a:r>
              <a:rPr lang="en-US" sz="2200" dirty="0"/>
              <a:t>Guide)</a:t>
            </a:r>
          </a:p>
        </p:txBody>
      </p:sp>
      <p:sp>
        <p:nvSpPr>
          <p:cNvPr id="15364" name="Text Box 7"/>
          <p:cNvSpPr>
            <a:spLocks noGrp="1" noChangeArrowheads="1"/>
          </p:cNvSpPr>
          <p:nvPr>
            <p:ph type="title"/>
          </p:nvPr>
        </p:nvSpPr>
        <p:spPr>
          <a:xfrm>
            <a:off x="0" y="201613"/>
            <a:ext cx="9144000" cy="768350"/>
          </a:xfrm>
        </p:spPr>
        <p:txBody>
          <a:bodyPr>
            <a:spAutoFit/>
          </a:bodyPr>
          <a:lstStyle/>
          <a:p>
            <a:r>
              <a:rPr lang="en-US" sz="4400" smtClean="0">
                <a:latin typeface="Arial" charset="0"/>
                <a:cs typeface="Arial" charset="0"/>
              </a:rPr>
              <a:t>Hierarchy</a:t>
            </a:r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609600" y="1066800"/>
            <a:ext cx="24447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/>
              <a:t>Traverse Network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705600" y="1828800"/>
            <a:ext cx="2286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200" dirty="0"/>
              <a:t>(From page 25 </a:t>
            </a:r>
            <a:r>
              <a:rPr lang="en-US" sz="2200" dirty="0"/>
              <a:t>of the </a:t>
            </a:r>
            <a:r>
              <a:rPr lang="en-US" sz="2200" dirty="0" err="1"/>
              <a:t>PRO</a:t>
            </a:r>
            <a:r>
              <a:rPr lang="en-US" sz="2200" cap="small" dirty="0" err="1"/>
              <a:t>asys</a:t>
            </a:r>
            <a:r>
              <a:rPr lang="en-US" sz="2200" dirty="0"/>
              <a:t> </a:t>
            </a:r>
            <a:r>
              <a:rPr lang="en-US" sz="2200" dirty="0"/>
              <a:t>User Guide)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 descr="Proasys structure Basic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76600" y="1447800"/>
            <a:ext cx="5511800" cy="4525963"/>
          </a:xfrm>
        </p:spPr>
      </p:pic>
      <p:sp>
        <p:nvSpPr>
          <p:cNvPr id="16386" name="Text Box 6"/>
          <p:cNvSpPr txBox="1">
            <a:spLocks noChangeArrowheads="1"/>
          </p:cNvSpPr>
          <p:nvPr/>
        </p:nvSpPr>
        <p:spPr bwMode="auto">
          <a:xfrm>
            <a:off x="152400" y="1447800"/>
            <a:ext cx="3048000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/>
              <a:t>Minimum Requirements for Traverse Network functionality:</a:t>
            </a:r>
          </a:p>
          <a:p>
            <a:pPr>
              <a:spcBef>
                <a:spcPct val="50000"/>
              </a:spcBef>
            </a:pPr>
            <a:endParaRPr lang="en-US" sz="2200"/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200"/>
              <a:t> Serialnumber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200"/>
              <a:t> Prot_device_network</a:t>
            </a:r>
          </a:p>
        </p:txBody>
      </p:sp>
      <p:sp>
        <p:nvSpPr>
          <p:cNvPr id="16387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400" smtClean="0">
                <a:latin typeface="Arial" charset="0"/>
                <a:cs typeface="Arial" charset="0"/>
              </a:rPr>
              <a:t>Table Relationships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3069</TotalTime>
  <Words>486</Words>
  <Application>Microsoft Office PowerPoint</Application>
  <PresentationFormat>On-screen Show (4:3)</PresentationFormat>
  <Paragraphs>209</Paragraphs>
  <Slides>41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Times New Roman</vt:lpstr>
      <vt:lpstr>Office Theme</vt:lpstr>
      <vt:lpstr>Office Theme</vt:lpstr>
      <vt:lpstr>Office Theme</vt:lpstr>
      <vt:lpstr>      PROASYS®</vt:lpstr>
      <vt:lpstr>Overview</vt:lpstr>
      <vt:lpstr>Documentation</vt:lpstr>
      <vt:lpstr> </vt:lpstr>
      <vt:lpstr>PROASYS Ping (Map)</vt:lpstr>
      <vt:lpstr>PROASYS Ping (Web)</vt:lpstr>
      <vt:lpstr>Outage Event</vt:lpstr>
      <vt:lpstr>Hierarchy</vt:lpstr>
      <vt:lpstr>Table Relationships</vt:lpstr>
      <vt:lpstr>Table Relationships</vt:lpstr>
      <vt:lpstr>Table Relationships</vt:lpstr>
      <vt:lpstr>Hierarchy</vt:lpstr>
      <vt:lpstr>SERIALNUMBER Table</vt:lpstr>
      <vt:lpstr>SERIALNUMBER Table</vt:lpstr>
      <vt:lpstr>PROT_DEVICE_NETWORK Table</vt:lpstr>
      <vt:lpstr>PROT_DEVICE_NETWORK Table</vt:lpstr>
      <vt:lpstr>Source Code</vt:lpstr>
      <vt:lpstr>Hierarchy</vt:lpstr>
      <vt:lpstr>PROASYS Submission</vt:lpstr>
      <vt:lpstr>The Meat</vt:lpstr>
      <vt:lpstr>Group ID</vt:lpstr>
      <vt:lpstr>Start Command Creation</vt:lpstr>
      <vt:lpstr>Start Command SQL</vt:lpstr>
      <vt:lpstr>Add</vt:lpstr>
      <vt:lpstr>Close</vt:lpstr>
      <vt:lpstr>End of Job Actions</vt:lpstr>
      <vt:lpstr>End of Job Actions</vt:lpstr>
      <vt:lpstr>End of Job Actions</vt:lpstr>
      <vt:lpstr>End of Job Actions</vt:lpstr>
      <vt:lpstr>External Data Uses</vt:lpstr>
      <vt:lpstr>METER_VOLTAGE_READING</vt:lpstr>
      <vt:lpstr>METER_BLINK_COUNTS</vt:lpstr>
      <vt:lpstr>OUTAGE_SUMMARY</vt:lpstr>
      <vt:lpstr>OUTDET_LOG</vt:lpstr>
      <vt:lpstr>OUTDET_STATUS_DEFS</vt:lpstr>
      <vt:lpstr>Ping Results (Web - Live)</vt:lpstr>
      <vt:lpstr>Ping Results (Web - Live)</vt:lpstr>
      <vt:lpstr>PingBot</vt:lpstr>
      <vt:lpstr>PingBot</vt:lpstr>
      <vt:lpstr>Resources</vt:lpstr>
      <vt:lpstr>Future Plans</vt:lpstr>
    </vt:vector>
  </TitlesOfParts>
  <Company>Aclara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sschaffer</dc:creator>
  <cp:lastModifiedBy>Michael Hyde</cp:lastModifiedBy>
  <cp:revision>125</cp:revision>
  <dcterms:created xsi:type="dcterms:W3CDTF">2010-02-09T17:14:20Z</dcterms:created>
  <dcterms:modified xsi:type="dcterms:W3CDTF">2010-05-07T14:41:47Z</dcterms:modified>
</cp:coreProperties>
</file>